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8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2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1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8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2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0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6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7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6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6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9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B76F0-6870-4D0D-A7F7-5A953E672834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7F89F-9858-4EB6-AA29-25057C6CC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2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2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3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4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166688" y="747713"/>
            <a:ext cx="8763000" cy="0"/>
          </a:xfrm>
          <a:prstGeom prst="line">
            <a:avLst/>
          </a:prstGeom>
          <a:noFill/>
          <a:ln w="38100">
            <a:solidFill>
              <a:srgbClr val="FF7707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1" name="Rectangle 12"/>
          <p:cNvSpPr>
            <a:spLocks noChangeArrowheads="1"/>
          </p:cNvSpPr>
          <p:nvPr/>
        </p:nvSpPr>
        <p:spPr bwMode="auto">
          <a:xfrm>
            <a:off x="95250" y="26988"/>
            <a:ext cx="87026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2400" b="1">
                <a:latin typeface="Century Gothic" pitchFamily="34" charset="0"/>
                <a:cs typeface="Arial" charset="0"/>
              </a:rPr>
              <a:t>Sample TN vs. SE Comparisons: Venture Investment</a:t>
            </a:r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152400" y="6538913"/>
            <a:ext cx="8763000" cy="0"/>
          </a:xfrm>
          <a:prstGeom prst="line">
            <a:avLst/>
          </a:prstGeom>
          <a:noFill/>
          <a:ln w="38100">
            <a:solidFill>
              <a:srgbClr val="FF7707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3" name="Slide Number Placeholder 8"/>
          <p:cNvSpPr txBox="1">
            <a:spLocks noGrp="1"/>
          </p:cNvSpPr>
          <p:nvPr/>
        </p:nvSpPr>
        <p:spPr bwMode="auto">
          <a:xfrm>
            <a:off x="6992938" y="6553200"/>
            <a:ext cx="21336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DA81C2B-15F4-465C-B326-DB0B304397B1}" type="slidenum">
              <a:rPr lang="en-US" altLang="en-US" sz="1200">
                <a:latin typeface="Century Gothic" pitchFamily="34" charset="0"/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latin typeface="Century Gothic" pitchFamily="34" charset="0"/>
              <a:cs typeface="Arial" charset="0"/>
            </a:endParaRPr>
          </a:p>
        </p:txBody>
      </p:sp>
      <p:sp>
        <p:nvSpPr>
          <p:cNvPr id="7174" name="TextBox 3"/>
          <p:cNvSpPr txBox="1">
            <a:spLocks noChangeArrowheads="1"/>
          </p:cNvSpPr>
          <p:nvPr/>
        </p:nvSpPr>
        <p:spPr bwMode="auto">
          <a:xfrm>
            <a:off x="228600" y="5954713"/>
            <a:ext cx="876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Century Gothic" pitchFamily="34" charset="0"/>
              </a:rPr>
              <a:t>Source: PwC Moneytree report (except where referenced)</a:t>
            </a:r>
          </a:p>
        </p:txBody>
      </p:sp>
      <p:graphicFrame>
        <p:nvGraphicFramePr>
          <p:cNvPr id="7175" name="Object 4"/>
          <p:cNvGraphicFramePr>
            <a:graphicFrameLocks noChangeAspect="1"/>
          </p:cNvGraphicFramePr>
          <p:nvPr/>
        </p:nvGraphicFramePr>
        <p:xfrm>
          <a:off x="233363" y="2038350"/>
          <a:ext cx="8677275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8677249" imgH="3524253" progId="Excel.Sheet.8">
                  <p:embed/>
                </p:oleObj>
              </mc:Choice>
              <mc:Fallback>
                <p:oleObj name="Worksheet" r:id="rId4" imgW="8677249" imgH="352425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038350"/>
                        <a:ext cx="8677275" cy="352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66688" y="3352800"/>
            <a:ext cx="8824912" cy="609600"/>
          </a:xfrm>
          <a:prstGeom prst="rect">
            <a:avLst/>
          </a:prstGeom>
          <a:noFill/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7" name="Rectangle 1"/>
          <p:cNvSpPr>
            <a:spLocks noChangeArrowheads="1"/>
          </p:cNvSpPr>
          <p:nvPr/>
        </p:nvSpPr>
        <p:spPr bwMode="auto">
          <a:xfrm>
            <a:off x="152400" y="889000"/>
            <a:ext cx="8763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en-US" sz="2000">
                <a:latin typeface="Century Gothic" pitchFamily="34" charset="0"/>
                <a:cs typeface="Arial" charset="0"/>
              </a:rPr>
              <a:t>Launch Tennessee-produced data results in far superior data which is not captured by the Rankings publishers…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2000">
              <a:latin typeface="Century Gothic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166688" y="747713"/>
            <a:ext cx="8763000" cy="0"/>
          </a:xfrm>
          <a:prstGeom prst="line">
            <a:avLst/>
          </a:prstGeom>
          <a:noFill/>
          <a:ln w="38100">
            <a:solidFill>
              <a:srgbClr val="FF7707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5" name="Rectangle 12"/>
          <p:cNvSpPr>
            <a:spLocks noChangeArrowheads="1"/>
          </p:cNvSpPr>
          <p:nvPr/>
        </p:nvSpPr>
        <p:spPr bwMode="auto">
          <a:xfrm>
            <a:off x="95250" y="26988"/>
            <a:ext cx="87026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2400" b="1">
                <a:latin typeface="Century Gothic" pitchFamily="34" charset="0"/>
                <a:cs typeface="Arial" charset="0"/>
              </a:rPr>
              <a:t>Sample TN vs. SE Comparisons: Gigabit Internet Access</a:t>
            </a:r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152400" y="6538913"/>
            <a:ext cx="8763000" cy="0"/>
          </a:xfrm>
          <a:prstGeom prst="line">
            <a:avLst/>
          </a:prstGeom>
          <a:noFill/>
          <a:ln w="38100">
            <a:solidFill>
              <a:srgbClr val="FF7707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7" name="Slide Number Placeholder 8"/>
          <p:cNvSpPr txBox="1">
            <a:spLocks noGrp="1"/>
          </p:cNvSpPr>
          <p:nvPr/>
        </p:nvSpPr>
        <p:spPr bwMode="auto">
          <a:xfrm>
            <a:off x="6992938" y="6553200"/>
            <a:ext cx="21336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59F11BB-0591-404F-B5E8-E3F7FC25B0B2}" type="slidenum">
              <a:rPr lang="en-US" altLang="en-US" sz="1200">
                <a:latin typeface="Century Gothic" pitchFamily="34" charset="0"/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latin typeface="Century Gothic" pitchFamily="34" charset="0"/>
              <a:cs typeface="Arial" charset="0"/>
            </a:endParaRPr>
          </a:p>
        </p:txBody>
      </p:sp>
      <p:sp>
        <p:nvSpPr>
          <p:cNvPr id="8198" name="TextBox 3"/>
          <p:cNvSpPr txBox="1">
            <a:spLocks noChangeArrowheads="1"/>
          </p:cNvSpPr>
          <p:nvPr/>
        </p:nvSpPr>
        <p:spPr bwMode="auto">
          <a:xfrm>
            <a:off x="228600" y="5954713"/>
            <a:ext cx="876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Century Gothic" pitchFamily="34" charset="0"/>
              </a:rPr>
              <a:t>Source: National Broadband Map; broadbandmap.gov</a:t>
            </a:r>
          </a:p>
        </p:txBody>
      </p:sp>
      <p:sp>
        <p:nvSpPr>
          <p:cNvPr id="8199" name="Rectangle 1"/>
          <p:cNvSpPr>
            <a:spLocks noChangeArrowheads="1"/>
          </p:cNvSpPr>
          <p:nvPr/>
        </p:nvSpPr>
        <p:spPr bwMode="auto">
          <a:xfrm>
            <a:off x="152400" y="889000"/>
            <a:ext cx="8763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en-US" sz="2000">
                <a:latin typeface="Century Gothic" pitchFamily="34" charset="0"/>
                <a:cs typeface="Arial" charset="0"/>
              </a:rPr>
              <a:t>Launch Tennessee fares very highly in areas such as access to high bandwidth internet…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2000">
              <a:latin typeface="Century Gothic" pitchFamily="34" charset="0"/>
              <a:cs typeface="Arial" charset="0"/>
            </a:endParaRPr>
          </a:p>
        </p:txBody>
      </p:sp>
      <p:graphicFrame>
        <p:nvGraphicFramePr>
          <p:cNvPr id="8200" name="Object 2"/>
          <p:cNvGraphicFramePr>
            <a:graphicFrameLocks noChangeAspect="1"/>
          </p:cNvGraphicFramePr>
          <p:nvPr/>
        </p:nvGraphicFramePr>
        <p:xfrm>
          <a:off x="990600" y="1662113"/>
          <a:ext cx="6472238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4" imgW="4248059" imgH="2619435" progId="Excel.Sheet.8">
                  <p:embed/>
                </p:oleObj>
              </mc:Choice>
              <mc:Fallback>
                <p:oleObj name="Worksheet" r:id="rId4" imgW="4248059" imgH="261943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62113"/>
                        <a:ext cx="6472238" cy="399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762000" y="2667000"/>
            <a:ext cx="6934200" cy="304800"/>
          </a:xfrm>
          <a:prstGeom prst="rect">
            <a:avLst/>
          </a:prstGeom>
          <a:noFill/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7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166688" y="747713"/>
            <a:ext cx="8763000" cy="0"/>
          </a:xfrm>
          <a:prstGeom prst="line">
            <a:avLst/>
          </a:prstGeom>
          <a:noFill/>
          <a:ln w="38100">
            <a:solidFill>
              <a:srgbClr val="FF7707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19" name="Rectangle 12"/>
          <p:cNvSpPr>
            <a:spLocks noChangeArrowheads="1"/>
          </p:cNvSpPr>
          <p:nvPr/>
        </p:nvSpPr>
        <p:spPr bwMode="auto">
          <a:xfrm>
            <a:off x="95250" y="26988"/>
            <a:ext cx="87026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2400" b="1">
                <a:latin typeface="Century Gothic" pitchFamily="34" charset="0"/>
                <a:cs typeface="Arial" charset="0"/>
              </a:rPr>
              <a:t>Sample TN vs. SE Comparisons: Jobs from Startups</a:t>
            </a:r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152400" y="6538913"/>
            <a:ext cx="8763000" cy="0"/>
          </a:xfrm>
          <a:prstGeom prst="line">
            <a:avLst/>
          </a:prstGeom>
          <a:noFill/>
          <a:ln w="38100">
            <a:solidFill>
              <a:srgbClr val="FF7707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1" name="Slide Number Placeholder 8"/>
          <p:cNvSpPr txBox="1">
            <a:spLocks noGrp="1"/>
          </p:cNvSpPr>
          <p:nvPr/>
        </p:nvSpPr>
        <p:spPr bwMode="auto">
          <a:xfrm>
            <a:off x="6992938" y="6553200"/>
            <a:ext cx="21336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47DB072-6DF5-47E5-A766-13344C68CD18}" type="slidenum">
              <a:rPr lang="en-US" altLang="en-US" sz="1200">
                <a:latin typeface="Century Gothic" pitchFamily="34" charset="0"/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latin typeface="Century Gothic" pitchFamily="34" charset="0"/>
              <a:cs typeface="Arial" charset="0"/>
            </a:endParaRPr>
          </a:p>
        </p:txBody>
      </p:sp>
      <p:sp>
        <p:nvSpPr>
          <p:cNvPr id="9222" name="TextBox 3"/>
          <p:cNvSpPr txBox="1">
            <a:spLocks noChangeArrowheads="1"/>
          </p:cNvSpPr>
          <p:nvPr/>
        </p:nvSpPr>
        <p:spPr bwMode="auto">
          <a:xfrm>
            <a:off x="228600" y="5954713"/>
            <a:ext cx="876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Century Gothic" pitchFamily="34" charset="0"/>
              </a:rPr>
              <a:t>Source: Startup America Partnership</a:t>
            </a:r>
          </a:p>
        </p:txBody>
      </p:sp>
      <p:sp>
        <p:nvSpPr>
          <p:cNvPr id="9223" name="Rectangle 1"/>
          <p:cNvSpPr>
            <a:spLocks noChangeArrowheads="1"/>
          </p:cNvSpPr>
          <p:nvPr/>
        </p:nvSpPr>
        <p:spPr bwMode="auto">
          <a:xfrm>
            <a:off x="152400" y="889000"/>
            <a:ext cx="8763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en-US" sz="2000">
                <a:latin typeface="Century Gothic" pitchFamily="34" charset="0"/>
                <a:cs typeface="Arial" charset="0"/>
              </a:rPr>
              <a:t>…and high in many other areas such as jobs associated with startups…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2000">
              <a:latin typeface="Century Gothic" pitchFamily="34" charset="0"/>
              <a:cs typeface="Arial" charset="0"/>
            </a:endParaRPr>
          </a:p>
        </p:txBody>
      </p:sp>
      <p:graphicFrame>
        <p:nvGraphicFramePr>
          <p:cNvPr id="9224" name="Object 1"/>
          <p:cNvGraphicFramePr>
            <a:graphicFrameLocks noChangeAspect="1"/>
          </p:cNvGraphicFramePr>
          <p:nvPr/>
        </p:nvGraphicFramePr>
        <p:xfrm>
          <a:off x="1412875" y="1657350"/>
          <a:ext cx="5664200" cy="405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Worksheet" r:id="rId4" imgW="3457673" imgH="2476371" progId="Excel.Sheet.8">
                  <p:embed/>
                </p:oleObj>
              </mc:Choice>
              <mc:Fallback>
                <p:oleObj name="Worksheet" r:id="rId4" imgW="3457673" imgH="247637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1657350"/>
                        <a:ext cx="5664200" cy="405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0" y="3810000"/>
            <a:ext cx="6172200" cy="304800"/>
          </a:xfrm>
          <a:prstGeom prst="rect">
            <a:avLst/>
          </a:prstGeom>
          <a:noFill/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1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166688" y="747713"/>
            <a:ext cx="8763000" cy="0"/>
          </a:xfrm>
          <a:prstGeom prst="line">
            <a:avLst/>
          </a:prstGeom>
          <a:noFill/>
          <a:ln w="38100">
            <a:solidFill>
              <a:srgbClr val="FF7707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3" name="Rectangle 12"/>
          <p:cNvSpPr>
            <a:spLocks noChangeArrowheads="1"/>
          </p:cNvSpPr>
          <p:nvPr/>
        </p:nvSpPr>
        <p:spPr bwMode="auto">
          <a:xfrm>
            <a:off x="95250" y="26988"/>
            <a:ext cx="87026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2400" b="1">
                <a:latin typeface="Century Gothic" pitchFamily="34" charset="0"/>
                <a:cs typeface="Arial" charset="0"/>
              </a:rPr>
              <a:t>Sample TN vs. SE Comparisons: Inc 500 Companies</a:t>
            </a:r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152400" y="6538913"/>
            <a:ext cx="8763000" cy="0"/>
          </a:xfrm>
          <a:prstGeom prst="line">
            <a:avLst/>
          </a:prstGeom>
          <a:noFill/>
          <a:ln w="38100">
            <a:solidFill>
              <a:srgbClr val="FF7707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5" name="Slide Number Placeholder 8"/>
          <p:cNvSpPr txBox="1">
            <a:spLocks noGrp="1"/>
          </p:cNvSpPr>
          <p:nvPr/>
        </p:nvSpPr>
        <p:spPr bwMode="auto">
          <a:xfrm>
            <a:off x="6992938" y="6553200"/>
            <a:ext cx="21336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674F982-8FB5-4F47-BF2D-01942008C5A6}" type="slidenum">
              <a:rPr lang="en-US" altLang="en-US" sz="1200">
                <a:latin typeface="Century Gothic" pitchFamily="34" charset="0"/>
                <a:cs typeface="Arial" charset="0"/>
              </a:rPr>
              <a:pPr algn="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latin typeface="Century Gothic" pitchFamily="34" charset="0"/>
              <a:cs typeface="Arial" charset="0"/>
            </a:endParaRPr>
          </a:p>
        </p:txBody>
      </p:sp>
      <p:sp>
        <p:nvSpPr>
          <p:cNvPr id="10246" name="TextBox 3"/>
          <p:cNvSpPr txBox="1">
            <a:spLocks noChangeArrowheads="1"/>
          </p:cNvSpPr>
          <p:nvPr/>
        </p:nvSpPr>
        <p:spPr bwMode="auto">
          <a:xfrm>
            <a:off x="228600" y="5954713"/>
            <a:ext cx="876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Century Gothic" pitchFamily="34" charset="0"/>
              </a:rPr>
              <a:t>Source: Inc 500 </a:t>
            </a:r>
          </a:p>
        </p:txBody>
      </p:sp>
      <p:sp>
        <p:nvSpPr>
          <p:cNvPr id="10247" name="Rectangle 1"/>
          <p:cNvSpPr>
            <a:spLocks noChangeArrowheads="1"/>
          </p:cNvSpPr>
          <p:nvPr/>
        </p:nvSpPr>
        <p:spPr bwMode="auto">
          <a:xfrm>
            <a:off x="152400" y="889000"/>
            <a:ext cx="8763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en-US" sz="2000">
                <a:latin typeface="Century Gothic" pitchFamily="34" charset="0"/>
                <a:cs typeface="Arial" charset="0"/>
              </a:rPr>
              <a:t>…as well as in existing rankings that may not be captured by the ratings agencies…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altLang="en-US" sz="2000">
              <a:latin typeface="Century Gothic" pitchFamily="34" charset="0"/>
              <a:cs typeface="Arial" charset="0"/>
            </a:endParaRPr>
          </a:p>
        </p:txBody>
      </p:sp>
      <p:graphicFrame>
        <p:nvGraphicFramePr>
          <p:cNvPr id="10248" name="Object 2"/>
          <p:cNvGraphicFramePr>
            <a:graphicFrameLocks noChangeAspect="1"/>
          </p:cNvGraphicFramePr>
          <p:nvPr/>
        </p:nvGraphicFramePr>
        <p:xfrm>
          <a:off x="1524000" y="1752600"/>
          <a:ext cx="5845175" cy="382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Worksheet" r:id="rId4" imgW="3505182" imgH="2295515" progId="Excel.Sheet.8">
                  <p:embed/>
                </p:oleObj>
              </mc:Choice>
              <mc:Fallback>
                <p:oleObj name="Worksheet" r:id="rId4" imgW="3505182" imgH="22955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52600"/>
                        <a:ext cx="5845175" cy="382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295400" y="3657600"/>
            <a:ext cx="6172200" cy="304800"/>
          </a:xfrm>
          <a:prstGeom prst="rect">
            <a:avLst/>
          </a:prstGeom>
          <a:noFill/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Excel 97-2003 Worksheet</vt:lpstr>
      <vt:lpstr>PowerPoint Presentation</vt:lpstr>
      <vt:lpstr>PowerPoint Presentation</vt:lpstr>
      <vt:lpstr>PowerPoint Presentation</vt:lpstr>
      <vt:lpstr>PowerPoint Presentation</vt:lpstr>
    </vt:vector>
  </TitlesOfParts>
  <Company>LaunchTN.org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LaunchTN</dc:creator>
  <cp:lastModifiedBy>LaunchTN</cp:lastModifiedBy>
  <cp:revision>1</cp:revision>
  <dcterms:created xsi:type="dcterms:W3CDTF">2014-07-07T15:21:38Z</dcterms:created>
  <dcterms:modified xsi:type="dcterms:W3CDTF">2014-07-07T15:22:31Z</dcterms:modified>
</cp:coreProperties>
</file>